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5"/>
  </p:notesMasterIdLst>
  <p:sldIdLst>
    <p:sldId id="323" r:id="rId2"/>
    <p:sldId id="334" r:id="rId3"/>
    <p:sldId id="371" r:id="rId4"/>
    <p:sldId id="372" r:id="rId5"/>
    <p:sldId id="370" r:id="rId6"/>
    <p:sldId id="373" r:id="rId7"/>
    <p:sldId id="374" r:id="rId8"/>
    <p:sldId id="388" r:id="rId9"/>
    <p:sldId id="377" r:id="rId10"/>
    <p:sldId id="378" r:id="rId11"/>
    <p:sldId id="379" r:id="rId12"/>
    <p:sldId id="382" r:id="rId13"/>
    <p:sldId id="383" r:id="rId14"/>
    <p:sldId id="384" r:id="rId15"/>
    <p:sldId id="385" r:id="rId16"/>
    <p:sldId id="407" r:id="rId17"/>
    <p:sldId id="418" r:id="rId18"/>
    <p:sldId id="386" r:id="rId19"/>
    <p:sldId id="390" r:id="rId20"/>
    <p:sldId id="391" r:id="rId21"/>
    <p:sldId id="392" r:id="rId22"/>
    <p:sldId id="400" r:id="rId23"/>
    <p:sldId id="393" r:id="rId24"/>
    <p:sldId id="405" r:id="rId25"/>
    <p:sldId id="399" r:id="rId26"/>
    <p:sldId id="394" r:id="rId27"/>
    <p:sldId id="401" r:id="rId28"/>
    <p:sldId id="415" r:id="rId29"/>
    <p:sldId id="395" r:id="rId30"/>
    <p:sldId id="402" r:id="rId31"/>
    <p:sldId id="409" r:id="rId32"/>
    <p:sldId id="413" r:id="rId33"/>
    <p:sldId id="396" r:id="rId34"/>
    <p:sldId id="410" r:id="rId35"/>
    <p:sldId id="414" r:id="rId36"/>
    <p:sldId id="397" r:id="rId37"/>
    <p:sldId id="411" r:id="rId38"/>
    <p:sldId id="416" r:id="rId39"/>
    <p:sldId id="381" r:id="rId40"/>
    <p:sldId id="403" r:id="rId41"/>
    <p:sldId id="380" r:id="rId42"/>
    <p:sldId id="419" r:id="rId43"/>
    <p:sldId id="398" r:id="rId4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C02B"/>
    <a:srgbClr val="B0D861"/>
    <a:srgbClr val="B3CA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047" autoAdjust="0"/>
  </p:normalViewPr>
  <p:slideViewPr>
    <p:cSldViewPr>
      <p:cViewPr varScale="1">
        <p:scale>
          <a:sx n="103" d="100"/>
          <a:sy n="103" d="100"/>
        </p:scale>
        <p:origin x="120" y="3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C3707-9531-4AFE-B668-174360EDF9A2}" type="datetimeFigureOut">
              <a:rPr lang="nl-NL" smtClean="0"/>
              <a:pPr/>
              <a:t>24-11-2014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5B649D-962F-434C-B1D1-0A0101E8CDA0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1028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Google Cast receiver device, </a:t>
            </a:r>
            <a:r>
              <a:rPr lang="en-US" b="1" dirty="0" smtClean="0"/>
              <a:t>such as</a:t>
            </a:r>
            <a:r>
              <a:rPr lang="en-US" dirty="0" smtClean="0"/>
              <a:t> a </a:t>
            </a:r>
            <a:r>
              <a:rPr lang="en-US" dirty="0" err="1" smtClean="0"/>
              <a:t>Chromecast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B649D-962F-434C-B1D1-0A0101E8CDA0}" type="slidenum">
              <a:rPr lang="nl-NL" smtClean="0"/>
              <a:pPr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68542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PERFORM_ACTIVE_SCAN</a:t>
            </a:r>
            <a:r>
              <a:rPr lang="en-US" baseline="0" dirty="0" smtClean="0"/>
              <a:t> consumes more battery power as it actively requests Cast devices to announce themselves; REQUEST_DISCOVERY simply waits for a Cast device to broadcast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B649D-962F-434C-B1D1-0A0101E8CDA0}" type="slidenum">
              <a:rPr lang="nl-NL" smtClean="0"/>
              <a:pPr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1812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B649D-962F-434C-B1D1-0A0101E8CDA0}" type="slidenum">
              <a:rPr lang="nl-NL" smtClean="0"/>
              <a:pPr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58579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3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87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</a:t>
            </a:r>
            <a:endParaRPr lang="en-US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21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Discover</a:t>
            </a:r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815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Connect</a:t>
            </a:r>
            <a:endParaRPr lang="en-US" dirty="0"/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49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Launch receiver</a:t>
            </a:r>
            <a:endParaRPr lang="en-US" dirty="0"/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5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nl-NL" dirty="0" smtClean="0"/>
              <a:t>Send &amp; receive</a:t>
            </a:r>
            <a:endParaRPr lang="en-US" dirty="0" smtClean="0"/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1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6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52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3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51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76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133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6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0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0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32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bg1">
                <a:lumMod val="75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24-11-2014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000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95600" y="1388368"/>
            <a:ext cx="6400800" cy="1752600"/>
          </a:xfrm>
        </p:spPr>
        <p:txBody>
          <a:bodyPr>
            <a:normAutofit/>
          </a:bodyPr>
          <a:lstStyle/>
          <a:p>
            <a:r>
              <a:rPr lang="en-US" sz="3600" i="1" dirty="0"/>
              <a:t>Creating your own</a:t>
            </a:r>
          </a:p>
        </p:txBody>
      </p:sp>
      <p:pic>
        <p:nvPicPr>
          <p:cNvPr id="1026" name="Picture 2" descr="C:\Users\Paul\Documents\My Dropbox\Pixplicity\Pictures\Paul_2012-06-04-square-600p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680" y="3861049"/>
            <a:ext cx="1911697" cy="1911697"/>
          </a:xfrm>
          <a:prstGeom prst="rect">
            <a:avLst/>
          </a:prstGeom>
          <a:solidFill>
            <a:srgbClr val="FFFFFF">
              <a:shade val="85000"/>
            </a:srgbClr>
          </a:solidFill>
          <a:ln w="127000" cap="rnd">
            <a:solidFill>
              <a:srgbClr val="FFFFFF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perspectiveContrastingLeftFacing" fov="4800000">
              <a:rot lat="540000" lon="9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sp>
        <p:nvSpPr>
          <p:cNvPr id="2" name="TextBox 1"/>
          <p:cNvSpPr txBox="1"/>
          <p:nvPr/>
        </p:nvSpPr>
        <p:spPr>
          <a:xfrm>
            <a:off x="4439816" y="5117704"/>
            <a:ext cx="308374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Paul </a:t>
            </a:r>
            <a:r>
              <a:rPr 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Lammertsma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CTO,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Pixplicity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1670944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+mn-lt"/>
              </a:rPr>
              <a:t>Google Cast App</a:t>
            </a:r>
          </a:p>
        </p:txBody>
      </p:sp>
    </p:spTree>
    <p:extLst>
      <p:ext uri="{BB962C8B-B14F-4D97-AF65-F5344CB8AC3E}">
        <p14:creationId xmlns:p14="http://schemas.microsoft.com/office/powerpoint/2010/main" val="59270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page HTML apps</a:t>
            </a:r>
          </a:p>
          <a:p>
            <a:r>
              <a:rPr lang="en-US" dirty="0" smtClean="0"/>
              <a:t>Content loaded from the network</a:t>
            </a:r>
          </a:p>
          <a:p>
            <a:pPr lvl="1"/>
            <a:r>
              <a:rPr lang="en-US" dirty="0" smtClean="0"/>
              <a:t>Internet or local </a:t>
            </a:r>
            <a:r>
              <a:rPr lang="en-US" dirty="0" err="1" smtClean="0"/>
              <a:t>WiFi</a:t>
            </a:r>
            <a:endParaRPr lang="en-US" dirty="0" smtClean="0"/>
          </a:p>
          <a:p>
            <a:r>
              <a:rPr lang="en-US" dirty="0" smtClean="0"/>
              <a:t>Identified by ID</a:t>
            </a:r>
          </a:p>
          <a:p>
            <a:pPr lvl="1"/>
            <a:r>
              <a:rPr lang="en-US" dirty="0" smtClean="0"/>
              <a:t>Needs to talk to Google over HTTPS</a:t>
            </a:r>
          </a:p>
          <a:p>
            <a:r>
              <a:rPr lang="en-US" dirty="0" smtClean="0"/>
              <a:t>Communicates with sender over message bus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7290858" y="2926685"/>
            <a:ext cx="4133734" cy="1184571"/>
            <a:chOff x="7290858" y="2926685"/>
            <a:chExt cx="4133734" cy="1184571"/>
          </a:xfrm>
        </p:grpSpPr>
        <p:cxnSp>
          <p:nvCxnSpPr>
            <p:cNvPr id="4" name="Elbow Connector 3"/>
            <p:cNvCxnSpPr>
              <a:stCxn id="10" idx="2"/>
            </p:cNvCxnSpPr>
            <p:nvPr/>
          </p:nvCxnSpPr>
          <p:spPr>
            <a:xfrm rot="5400000">
              <a:off x="8080493" y="2783381"/>
              <a:ext cx="538240" cy="2117510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  <a:effectLst>
              <a:glow rad="63500">
                <a:schemeClr val="bg1">
                  <a:alpha val="40000"/>
                </a:schemeClr>
              </a:glow>
            </a:effectLst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7392144" y="2926685"/>
              <a:ext cx="40324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 smtClean="0">
                  <a:cs typeface="Consolas" panose="020B0609020204030204" pitchFamily="49" charset="0"/>
                </a:rPr>
                <a:t>This is why Chromecast needs unobstructed access to the Internet</a:t>
              </a:r>
              <a:endPara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547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Default media receiver</a:t>
            </a:r>
          </a:p>
          <a:p>
            <a:pPr lvl="1"/>
            <a:r>
              <a:rPr lang="en-US" dirty="0" smtClean="0"/>
              <a:t>Media playback</a:t>
            </a:r>
          </a:p>
          <a:p>
            <a:r>
              <a:rPr lang="en-US" dirty="0" smtClean="0"/>
              <a:t>Styled media receiver</a:t>
            </a:r>
          </a:p>
          <a:p>
            <a:pPr lvl="1"/>
            <a:r>
              <a:rPr lang="en-US" dirty="0" smtClean="0"/>
              <a:t>Media playback + CSS</a:t>
            </a:r>
          </a:p>
          <a:p>
            <a:r>
              <a:rPr lang="en-US" dirty="0" smtClean="0"/>
              <a:t>Custom receiver</a:t>
            </a:r>
          </a:p>
          <a:p>
            <a:pPr lvl="1"/>
            <a:r>
              <a:rPr lang="en-US" dirty="0" smtClean="0"/>
              <a:t>Whatever you like</a:t>
            </a:r>
          </a:p>
          <a:p>
            <a:pPr lvl="1"/>
            <a:r>
              <a:rPr lang="en-US" dirty="0" smtClean="0"/>
              <a:t>Needs media player lib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078294" y="2420888"/>
            <a:ext cx="5555686" cy="3170099"/>
            <a:chOff x="5078294" y="2420888"/>
            <a:chExt cx="5555686" cy="3170099"/>
          </a:xfrm>
        </p:grpSpPr>
        <p:sp>
          <p:nvSpPr>
            <p:cNvPr id="4" name="TextBox 3"/>
            <p:cNvSpPr txBox="1"/>
            <p:nvPr/>
          </p:nvSpPr>
          <p:spPr>
            <a:xfrm>
              <a:off x="5078294" y="2420888"/>
              <a:ext cx="1031051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0" b="1" dirty="0" smtClean="0">
                  <a:solidFill>
                    <a:srgbClr val="FFC000"/>
                  </a:solidFill>
                </a:rPr>
                <a:t>}</a:t>
              </a:r>
              <a:endParaRPr lang="en-US" sz="20000" b="1" dirty="0">
                <a:solidFill>
                  <a:srgbClr val="FFC000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994568" y="3882033"/>
              <a:ext cx="46394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2400" dirty="0"/>
                <a:t>€</a:t>
              </a:r>
              <a:r>
                <a:rPr lang="en-US" sz="2400" dirty="0" smtClean="0"/>
                <a:t>5 </a:t>
              </a:r>
              <a:r>
                <a:rPr lang="en-US" sz="2400" dirty="0" smtClean="0"/>
                <a:t>registration fee per developer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342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https://developers.google.com/cast</a:t>
            </a:r>
            <a:r>
              <a:rPr lang="en-US" dirty="0" smtClean="0"/>
              <a:t>/</a:t>
            </a:r>
          </a:p>
          <a:p>
            <a:r>
              <a:rPr lang="en-US" dirty="0" smtClean="0"/>
              <a:t>Design checklist</a:t>
            </a:r>
            <a:br>
              <a:rPr lang="en-US" dirty="0" smtClean="0"/>
            </a:br>
            <a:r>
              <a:rPr lang="en-US" sz="2400" i="1" dirty="0" smtClean="0"/>
              <a:t>Understand basic flow and avoid common pitfalls</a:t>
            </a:r>
          </a:p>
          <a:p>
            <a:r>
              <a:rPr lang="en-US" dirty="0" smtClean="0"/>
              <a:t>Developer guide: sender apps</a:t>
            </a:r>
            <a:r>
              <a:rPr lang="en-US" dirty="0"/>
              <a:t/>
            </a:r>
            <a:br>
              <a:rPr lang="en-US" dirty="0"/>
            </a:br>
            <a:r>
              <a:rPr lang="en-US" sz="2400" i="1" dirty="0" smtClean="0"/>
              <a:t>Choose the type of sender app and get started with relevant samples</a:t>
            </a:r>
            <a:endParaRPr lang="en-US" i="1" dirty="0"/>
          </a:p>
          <a:p>
            <a:r>
              <a:rPr lang="en-US" dirty="0" smtClean="0"/>
              <a:t>Developer guide: receiver apps</a:t>
            </a:r>
            <a:r>
              <a:rPr lang="en-US" dirty="0"/>
              <a:t/>
            </a:r>
            <a:br>
              <a:rPr lang="en-US" dirty="0"/>
            </a:br>
            <a:r>
              <a:rPr lang="en-US" sz="2400" i="1" dirty="0" smtClean="0"/>
              <a:t>Choose the type of receiver app and get stared with relevant samples</a:t>
            </a:r>
            <a:endParaRPr lang="en-US" i="1" dirty="0"/>
          </a:p>
          <a:p>
            <a:r>
              <a:rPr lang="en-US" dirty="0" smtClean="0"/>
              <a:t>API Reference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83740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smtClean="0"/>
              <a:t>github.com/googlecast</a:t>
            </a:r>
          </a:p>
          <a:p>
            <a:r>
              <a:rPr lang="en-US" dirty="0" smtClean="0"/>
              <a:t>Various samples for all platforms</a:t>
            </a:r>
          </a:p>
          <a:p>
            <a:r>
              <a:rPr lang="en-US" dirty="0" smtClean="0"/>
              <a:t>By Google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10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Google Cast Developers</a:t>
            </a:r>
            <a:r>
              <a:rPr lang="en-US" dirty="0" smtClean="0"/>
              <a:t> community on Google+</a:t>
            </a:r>
          </a:p>
          <a:p>
            <a:r>
              <a:rPr lang="en-US" dirty="0" smtClean="0"/>
              <a:t>Google engineers at the ready!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community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1600201"/>
            <a:ext cx="13263264" cy="7486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https://plus.google.com/communities/115742157569103585450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600201"/>
            <a:ext cx="13263264" cy="748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http://tiny.cc/castcommunity</a:t>
            </a:r>
          </a:p>
        </p:txBody>
      </p:sp>
    </p:spTree>
    <p:extLst>
      <p:ext uri="{BB962C8B-B14F-4D97-AF65-F5344CB8AC3E}">
        <p14:creationId xmlns:p14="http://schemas.microsoft.com/office/powerpoint/2010/main" val="292146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sender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19736" y="1988840"/>
            <a:ext cx="6079538" cy="385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36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a bit of preparation…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328" b="3902"/>
          <a:stretch/>
        </p:blipFill>
        <p:spPr>
          <a:xfrm>
            <a:off x="2168378" y="1608329"/>
            <a:ext cx="7855243" cy="434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77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more preparation…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7646640" cy="4525963"/>
          </a:xfrm>
        </p:spPr>
        <p:txBody>
          <a:bodyPr/>
          <a:lstStyle/>
          <a:p>
            <a:r>
              <a:rPr lang="en-US" dirty="0" smtClean="0"/>
              <a:t>Register your device for testing by sending the serial number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932" b="7476"/>
          <a:stretch/>
        </p:blipFill>
        <p:spPr>
          <a:xfrm>
            <a:off x="8112224" y="1417638"/>
            <a:ext cx="3059741" cy="4517836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8256240" y="4526212"/>
            <a:ext cx="2664296" cy="504056"/>
          </a:xfrm>
          <a:prstGeom prst="roundRect">
            <a:avLst/>
          </a:prstGeom>
          <a:noFill/>
          <a:ln w="57150">
            <a:solidFill>
              <a:srgbClr val="F8C0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4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even more preparation…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android-support-v7-mediarouter</a:t>
            </a:r>
          </a:p>
          <a:p>
            <a:pPr lvl="1"/>
            <a:r>
              <a:rPr lang="en-US" dirty="0" smtClean="0"/>
              <a:t>Requires android-support-v7-appcompat</a:t>
            </a:r>
          </a:p>
          <a:p>
            <a:r>
              <a:rPr lang="en-US" dirty="0" smtClean="0"/>
              <a:t>Google Play Services</a:t>
            </a:r>
          </a:p>
          <a:p>
            <a:r>
              <a:rPr lang="en-US" dirty="0" smtClean="0"/>
              <a:t>Optional: </a:t>
            </a:r>
            <a:r>
              <a:rPr lang="en-US" dirty="0" err="1" smtClean="0"/>
              <a:t>CastCompanionLibrary</a:t>
            </a:r>
            <a:endParaRPr lang="en-US" dirty="0" smtClean="0"/>
          </a:p>
          <a:p>
            <a:pPr lvl="1"/>
            <a:r>
              <a:rPr lang="en-US" dirty="0" smtClean="0"/>
              <a:t>Will offload a lot of work</a:t>
            </a:r>
          </a:p>
          <a:p>
            <a:pPr lvl="1"/>
            <a:r>
              <a:rPr lang="en-US" dirty="0" smtClean="0"/>
              <a:t>Loads of code; could be intimidating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69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7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Flow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91927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7" name="Circular Arrow 16"/>
          <p:cNvSpPr/>
          <p:nvPr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/>
          <p:cNvSpPr/>
          <p:nvPr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Arrow 39"/>
          <p:cNvSpPr/>
          <p:nvPr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Arrow 40"/>
          <p:cNvSpPr/>
          <p:nvPr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6384032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 app</a:t>
            </a:r>
            <a:endParaRPr lang="en-US" dirty="0"/>
          </a:p>
        </p:txBody>
      </p:sp>
      <p:sp>
        <p:nvSpPr>
          <p:cNvPr id="58" name="Rounded Rectangle 57"/>
          <p:cNvSpPr/>
          <p:nvPr/>
        </p:nvSpPr>
        <p:spPr>
          <a:xfrm>
            <a:off x="7824192" y="328136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Discover Cast devices</a:t>
            </a:r>
            <a:endParaRPr lang="en-US" dirty="0"/>
          </a:p>
        </p:txBody>
      </p:sp>
      <p:sp>
        <p:nvSpPr>
          <p:cNvPr id="59" name="Rounded Rectangle 58"/>
          <p:cNvSpPr/>
          <p:nvPr/>
        </p:nvSpPr>
        <p:spPr>
          <a:xfrm>
            <a:off x="6384032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Connect to Cast device</a:t>
            </a:r>
            <a:endParaRPr lang="en-US" dirty="0"/>
          </a:p>
        </p:txBody>
      </p:sp>
      <p:sp>
        <p:nvSpPr>
          <p:cNvPr id="60" name="Rounded Rectangle 59"/>
          <p:cNvSpPr/>
          <p:nvPr/>
        </p:nvSpPr>
        <p:spPr>
          <a:xfrm>
            <a:off x="3431704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receiver app</a:t>
            </a:r>
            <a:endParaRPr lang="en-US" dirty="0"/>
          </a:p>
        </p:txBody>
      </p:sp>
      <p:sp>
        <p:nvSpPr>
          <p:cNvPr id="61" name="Rounded Rectangle 60"/>
          <p:cNvSpPr/>
          <p:nvPr/>
        </p:nvSpPr>
        <p:spPr>
          <a:xfrm>
            <a:off x="2063552" y="3288605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&amp; receive messages</a:t>
            </a:r>
          </a:p>
        </p:txBody>
      </p:sp>
      <p:sp>
        <p:nvSpPr>
          <p:cNvPr id="62" name="Rounded Rectangle 61"/>
          <p:cNvSpPr/>
          <p:nvPr/>
        </p:nvSpPr>
        <p:spPr>
          <a:xfrm>
            <a:off x="3431704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Disconnect from Cast device</a:t>
            </a:r>
          </a:p>
        </p:txBody>
      </p:sp>
      <p:sp>
        <p:nvSpPr>
          <p:cNvPr id="63" name="Right Arrow 62"/>
          <p:cNvSpPr/>
          <p:nvPr/>
        </p:nvSpPr>
        <p:spPr>
          <a:xfrm>
            <a:off x="5807968" y="1812888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ight Arrow 63"/>
          <p:cNvSpPr/>
          <p:nvPr/>
        </p:nvSpPr>
        <p:spPr>
          <a:xfrm rot="2700000">
            <a:off x="8186791" y="269873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ight Arrow 64"/>
          <p:cNvSpPr/>
          <p:nvPr/>
        </p:nvSpPr>
        <p:spPr>
          <a:xfrm rot="8100000">
            <a:off x="8109665" y="43992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ight Arrow 65"/>
          <p:cNvSpPr/>
          <p:nvPr/>
        </p:nvSpPr>
        <p:spPr>
          <a:xfrm rot="18900000" flipV="1">
            <a:off x="3506271" y="268673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ight Arrow 66"/>
          <p:cNvSpPr/>
          <p:nvPr/>
        </p:nvSpPr>
        <p:spPr>
          <a:xfrm rot="13500000" flipV="1">
            <a:off x="3429145" y="438729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ight Arrow 67"/>
          <p:cNvSpPr/>
          <p:nvPr/>
        </p:nvSpPr>
        <p:spPr>
          <a:xfrm flipH="1">
            <a:off x="5807968" y="5265204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Circular Arrow 68"/>
          <p:cNvSpPr/>
          <p:nvPr/>
        </p:nvSpPr>
        <p:spPr>
          <a:xfrm rot="5400000">
            <a:off x="3773575" y="2976765"/>
            <a:ext cx="1152128" cy="1519793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9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7037E-6 L -0.52552 -0.16528 " pathEditMode="relative" rAng="0" ptsTypes="AA">
                                      <p:cBhvr>
                                        <p:cTn id="9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76" y="-826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45833E-6 4.81481E-6 L -0.47839 -0.41945 " pathEditMode="relative" rAng="0" ptsTypes="AA">
                                      <p:cBhvr>
                                        <p:cTn id="23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919" y="-20972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3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6.25E-7 -1.48148E-6 L -0.19831 -0.67199 " pathEditMode="relative" rAng="0" ptsTypes="AA">
                                      <p:cBhvr>
                                        <p:cTn id="37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2" y="-33611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5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08333E-6 -1.48148E-6 L 0.2138 -0.67199 " pathEditMode="relative" rAng="0" ptsTypes="AA">
                                      <p:cBhvr>
                                        <p:cTn id="51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90" y="-33611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42" presetClass="path" presetSubtype="0" accel="50000" decel="5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2.5E-6 -2.59259E-6 L 0.49024 -0.4206 " pathEditMode="relative" rAng="0" ptsTypes="AA">
                                      <p:cBhvr>
                                        <p:cTn id="68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505" y="-21042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2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9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3.7037E-6 L 0.54336 -0.16528 " pathEditMode="relative" rAng="0" ptsTypes="AA">
                                      <p:cBhvr>
                                        <p:cTn id="85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161" y="-8264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11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7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777" y="1203257"/>
            <a:ext cx="4032446" cy="5319850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991544" y="2708921"/>
            <a:ext cx="8229600" cy="103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Google Cast?</a:t>
            </a:r>
          </a:p>
        </p:txBody>
      </p:sp>
    </p:spTree>
    <p:extLst>
      <p:ext uri="{BB962C8B-B14F-4D97-AF65-F5344CB8AC3E}">
        <p14:creationId xmlns:p14="http://schemas.microsoft.com/office/powerpoint/2010/main" val="100678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85185E-6 L -0.00091 -0.3486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174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00" y="1600201"/>
            <a:ext cx="6710536" cy="4525963"/>
          </a:xfrm>
        </p:spPr>
        <p:txBody>
          <a:bodyPr/>
          <a:lstStyle/>
          <a:p>
            <a:r>
              <a:rPr lang="nl-NL" dirty="0" smtClean="0"/>
              <a:t>Add button for casting:</a:t>
            </a:r>
          </a:p>
          <a:p>
            <a:pPr lvl="1"/>
            <a:r>
              <a:rPr lang="nl-NL" dirty="0" smtClean="0"/>
              <a:t>MediaRouterActionProvider</a:t>
            </a:r>
          </a:p>
          <a:p>
            <a:pPr lvl="1"/>
            <a:r>
              <a:rPr lang="nl-NL" dirty="0" smtClean="0"/>
              <a:t>MediaRouter Button</a:t>
            </a:r>
          </a:p>
          <a:p>
            <a:pPr lvl="1"/>
            <a:r>
              <a:rPr lang="nl-NL" dirty="0" smtClean="0"/>
              <a:t>Your own</a:t>
            </a:r>
          </a:p>
          <a:p>
            <a:r>
              <a:rPr lang="nl-NL" dirty="0" smtClean="0"/>
              <a:t>Only show it when Cast devices are discovered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9" b="68484"/>
          <a:stretch/>
        </p:blipFill>
        <p:spPr>
          <a:xfrm>
            <a:off x="7467600" y="1600201"/>
            <a:ext cx="4114800" cy="190080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0" b="62183"/>
          <a:stretch/>
        </p:blipFill>
        <p:spPr>
          <a:xfrm>
            <a:off x="7467600" y="3631866"/>
            <a:ext cx="4114800" cy="23328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6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menu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xmlns:android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="http://schemas.android.com/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/res/android"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xmlns:app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="http://schemas.android.com/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/res-auto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&lt;item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android:id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="@+id/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media_route_menu_item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android:title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="@string/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media_route_menu_title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app:showAsAction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="always"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app:actionProviderClass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android.support.v7.app.MediaRouteActionProvider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"/&gt;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menu&gt;</a:t>
            </a:r>
          </a:p>
        </p:txBody>
      </p:sp>
    </p:spTree>
    <p:extLst>
      <p:ext uri="{BB962C8B-B14F-4D97-AF65-F5344CB8AC3E}">
        <p14:creationId xmlns:p14="http://schemas.microsoft.com/office/powerpoint/2010/main" val="43483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the </a:t>
            </a:r>
            <a:r>
              <a:rPr lang="en-US" dirty="0" err="1"/>
              <a:t>MediaRouter</a:t>
            </a:r>
            <a:r>
              <a:rPr lang="en-US" dirty="0"/>
              <a:t> instance</a:t>
            </a:r>
          </a:p>
          <a:p>
            <a:r>
              <a:rPr lang="en-US" dirty="0"/>
              <a:t>Create </a:t>
            </a:r>
            <a:r>
              <a:rPr lang="en-US" dirty="0" smtClean="0"/>
              <a:t>a </a:t>
            </a:r>
            <a:r>
              <a:rPr lang="en-US" dirty="0" err="1" smtClean="0"/>
              <a:t>MediaRouteSelector</a:t>
            </a:r>
            <a:r>
              <a:rPr lang="en-US" dirty="0" smtClean="0"/>
              <a:t> </a:t>
            </a:r>
            <a:r>
              <a:rPr lang="en-US" dirty="0"/>
              <a:t>for Cast </a:t>
            </a:r>
            <a:r>
              <a:rPr lang="en-US" dirty="0" smtClean="0"/>
              <a:t>apps</a:t>
            </a:r>
            <a:endParaRPr lang="en-US" dirty="0"/>
          </a:p>
          <a:p>
            <a:r>
              <a:rPr lang="en-US" dirty="0"/>
              <a:t>Create a </a:t>
            </a:r>
            <a:r>
              <a:rPr lang="en-US" dirty="0" err="1"/>
              <a:t>MediaRouter.Callback</a:t>
            </a:r>
            <a:r>
              <a:rPr lang="en-US" dirty="0"/>
              <a:t> </a:t>
            </a:r>
            <a:r>
              <a:rPr lang="en-US" dirty="0" smtClean="0"/>
              <a:t>for discovery events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60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Get the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MediaRouter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instance</a:t>
            </a:r>
          </a:p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mMediaRouter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MediaRouter.getInstance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getApplicationContext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a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MediaRouteSelector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for Cast apps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mMediaRouteSelector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MediaRouteSelector.Builder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addControlCategory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CastMediaControlIntent.categoryForCast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CAST_APP_ID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a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MediaRouter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callback for discovery events</a:t>
            </a: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MyMediaRouterCallback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14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dirty="0" err="1"/>
              <a:t>MediaRouter.Callback</a:t>
            </a:r>
            <a:r>
              <a:rPr lang="en-US" dirty="0"/>
              <a:t> in </a:t>
            </a:r>
            <a:r>
              <a:rPr lang="en-US" dirty="0" err="1"/>
              <a:t>onResume</a:t>
            </a:r>
            <a:r>
              <a:rPr lang="en-US" dirty="0" smtClean="0"/>
              <a:t>()</a:t>
            </a:r>
          </a:p>
          <a:p>
            <a:pPr lvl="1"/>
            <a:r>
              <a:rPr lang="en-US" dirty="0" smtClean="0"/>
              <a:t>Starts device discovery</a:t>
            </a:r>
            <a:endParaRPr lang="en-US" dirty="0"/>
          </a:p>
          <a:p>
            <a:r>
              <a:rPr lang="en-US" dirty="0"/>
              <a:t>Remove </a:t>
            </a:r>
            <a:r>
              <a:rPr lang="en-US" dirty="0" err="1"/>
              <a:t>MediaRouter.Callback</a:t>
            </a:r>
            <a:r>
              <a:rPr lang="en-US" dirty="0"/>
              <a:t> in </a:t>
            </a:r>
            <a:r>
              <a:rPr lang="en-US" dirty="0" err="1"/>
              <a:t>onPause</a:t>
            </a:r>
            <a:r>
              <a:rPr lang="en-US" dirty="0" smtClean="0"/>
              <a:t>()</a:t>
            </a:r>
          </a:p>
          <a:p>
            <a:pPr lvl="1"/>
            <a:r>
              <a:rPr lang="en-US" dirty="0" smtClean="0"/>
              <a:t>Stops device discovery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77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protected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onResume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super.onResume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Add the callback to start device discovery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mMediaRouter.addCallback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mMediaRouteSelector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 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CALLBACK_FLAG_REQUEST_DISCOVERY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protected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onPause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Remove the callback to stop device discovery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mMediaRouter.removeCallback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super.onPause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735960" y="3645024"/>
            <a:ext cx="6048672" cy="378663"/>
            <a:chOff x="5735960" y="3645024"/>
            <a:chExt cx="6048672" cy="378663"/>
          </a:xfrm>
        </p:grpSpPr>
        <p:sp>
          <p:nvSpPr>
            <p:cNvPr id="2" name="TextBox 1"/>
            <p:cNvSpPr txBox="1"/>
            <p:nvPr/>
          </p:nvSpPr>
          <p:spPr>
            <a:xfrm>
              <a:off x="6744072" y="3654355"/>
              <a:ext cx="50405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>
                  <a:cs typeface="Consolas" panose="020B0609020204030204" pitchFamily="49" charset="0"/>
                </a:rPr>
                <a:t>or </a:t>
              </a:r>
              <a:r>
                <a:rPr lang="en-US" b="1" dirty="0" smtClean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CALLBACK_FLAG_PERFORM_ACTIVE_SCAN</a:t>
              </a:r>
              <a:endPara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5" name="Elbow Connector 4"/>
            <p:cNvCxnSpPr/>
            <p:nvPr/>
          </p:nvCxnSpPr>
          <p:spPr>
            <a:xfrm rot="10800000">
              <a:off x="5735960" y="3645024"/>
              <a:ext cx="1008112" cy="218158"/>
            </a:xfrm>
            <a:prstGeom prst="bentConnector3">
              <a:avLst>
                <a:gd name="adj1" fmla="val 99763"/>
              </a:avLst>
            </a:prstGeom>
            <a:ln>
              <a:solidFill>
                <a:schemeClr val="tx1"/>
              </a:solidFill>
              <a:tailEnd type="triangle"/>
            </a:ln>
            <a:effectLst>
              <a:glow rad="63500">
                <a:schemeClr val="bg1">
                  <a:alpha val="40000"/>
                </a:schemeClr>
              </a:glow>
            </a:effectLst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953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6692296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When a route is selected:</a:t>
            </a:r>
          </a:p>
          <a:p>
            <a:pPr lvl="1"/>
            <a:r>
              <a:rPr lang="en-US" dirty="0" smtClean="0"/>
              <a:t>Obtain the </a:t>
            </a:r>
            <a:r>
              <a:rPr lang="en-US" dirty="0" err="1" smtClean="0"/>
              <a:t>CastDevice</a:t>
            </a:r>
            <a:r>
              <a:rPr lang="en-US" dirty="0" smtClean="0"/>
              <a:t> </a:t>
            </a:r>
            <a:r>
              <a:rPr lang="en-US" dirty="0"/>
              <a:t>from </a:t>
            </a:r>
            <a:r>
              <a:rPr lang="en-US" dirty="0" smtClean="0"/>
              <a:t>the selected route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/>
              <a:t>Connect </a:t>
            </a:r>
            <a:r>
              <a:rPr lang="en-US" dirty="0" smtClean="0"/>
              <a:t>a Google </a:t>
            </a:r>
            <a:r>
              <a:rPr lang="en-US" dirty="0"/>
              <a:t>API </a:t>
            </a:r>
            <a:r>
              <a:rPr lang="en-US" dirty="0" smtClean="0"/>
              <a:t>Client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01" b="23750"/>
          <a:stretch/>
        </p:blipFill>
        <p:spPr>
          <a:xfrm>
            <a:off x="7467600" y="1600201"/>
            <a:ext cx="4114800" cy="3816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2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9251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Obtain the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CastDevice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from the selected route</a:t>
            </a:r>
          </a:p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CastDevice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device =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CastDevice.getFromBundle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route.getExtras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Cast.CastOptions.Builder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apiOptionsBuilder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Cast.CastOptions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builder(device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mCastListener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Builder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GoogleApiClient.Builder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mContext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addApi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Cast.API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apiOptionsBuilder.build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addConnectionCallbacks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mConnectionCallbacks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addOnConnectionFailedListener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(...);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Connect a Google API Client and hold the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reference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later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builder.build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Do the magic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mGoogleApiClient.connect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12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9251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GoogleApiClient.ConnectionCallbacks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onConnected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(Bundle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connectionHint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launchApp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onConnectionSuspended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cause)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wait for next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onConnected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and re-create the message channel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13935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6710536" cy="4525963"/>
          </a:xfrm>
        </p:spPr>
        <p:txBody>
          <a:bodyPr/>
          <a:lstStyle/>
          <a:p>
            <a:r>
              <a:rPr lang="en-US" dirty="0" smtClean="0"/>
              <a:t>Launch the receiver app or</a:t>
            </a:r>
            <a:br>
              <a:rPr lang="en-US" dirty="0" smtClean="0"/>
            </a:br>
            <a:r>
              <a:rPr lang="en-US" dirty="0" smtClean="0"/>
              <a:t>join an existing session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0" b="40551"/>
          <a:stretch/>
        </p:blipFill>
        <p:spPr>
          <a:xfrm>
            <a:off x="7467600" y="1596803"/>
            <a:ext cx="4114800" cy="3816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7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839416" y="5435699"/>
            <a:ext cx="4320480" cy="82222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Cast?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4720" y="1600200"/>
            <a:ext cx="6788944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992" y="1364771"/>
            <a:ext cx="8280920" cy="552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82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void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launchApp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PendingResult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result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nl-NL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Launch the receiver app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result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Cast.CastApi.launchApplication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CAST_APP_ID, false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nl-NL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nl-NL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For joining an existing session</a:t>
            </a:r>
            <a:endParaRPr lang="nl-NL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//result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Cast.CastApi.joinApplication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CAST_APP_ID,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mSessionId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result.setResultCallback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mResultCallback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364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5069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mResultCallback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&gt;()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result)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result.getStatus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isSuccess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Cast.CastApi.setMessageReceivedCallbacks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CAST_NAMESPACE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Cast.MessageReceivedCallback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 {...});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} else {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// </a:t>
            </a:r>
            <a:r>
              <a:rPr lang="en-US" sz="1800" b="1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disconnect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807968" y="3582347"/>
            <a:ext cx="6155364" cy="369332"/>
            <a:chOff x="5591944" y="3654355"/>
            <a:chExt cx="6155364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6706748" y="3654355"/>
              <a:ext cx="50405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"</a:t>
              </a:r>
              <a:r>
                <a:rPr lang="en-US" b="1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urn:x-cast:com.pixplicity.castdemo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"</a:t>
              </a:r>
              <a:endPara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6" name="Elbow Connector 5"/>
            <p:cNvCxnSpPr/>
            <p:nvPr/>
          </p:nvCxnSpPr>
          <p:spPr>
            <a:xfrm rot="10800000" flipV="1">
              <a:off x="5591944" y="3863182"/>
              <a:ext cx="1152128" cy="151174"/>
            </a:xfrm>
            <a:prstGeom prst="bentConnector3">
              <a:avLst>
                <a:gd name="adj1" fmla="val 100086"/>
              </a:avLst>
            </a:prstGeom>
            <a:ln>
              <a:solidFill>
                <a:schemeClr val="tx1"/>
              </a:solidFill>
              <a:tailEnd type="triangle"/>
            </a:ln>
            <a:effectLst>
              <a:glow rad="63500">
                <a:schemeClr val="bg1">
                  <a:alpha val="40000"/>
                </a:schemeClr>
              </a:glow>
            </a:effectLst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814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5069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mResultCallback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ResultCa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onResult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if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result.getStatus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Cast.CastApi.setMe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mA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CA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ne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} else {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// </a:t>
            </a:r>
            <a:r>
              <a:rPr lang="en-US" sz="1800" b="1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disconnect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}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4583832" y="1600201"/>
            <a:ext cx="699856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Take care for joining applications</a:t>
            </a:r>
          </a:p>
          <a:p>
            <a:pPr marL="457200" lvl="1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The receiver app may not be running</a:t>
            </a:r>
          </a:p>
          <a:p>
            <a:pPr marL="457200" lvl="1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 (!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mTryLaunch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&amp;&amp;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status.getStatusCode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b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CastStatusCodes.APPLICATION_NOT_RUNNING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457200" lvl="1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mTryLaunch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true;</a:t>
            </a:r>
          </a:p>
          <a:p>
            <a:pPr marL="457200" lvl="1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launchApp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cxnSp>
        <p:nvCxnSpPr>
          <p:cNvPr id="8" name="Elbow Connector 7"/>
          <p:cNvCxnSpPr/>
          <p:nvPr/>
        </p:nvCxnSpPr>
        <p:spPr>
          <a:xfrm rot="5400000">
            <a:off x="4583832" y="4077072"/>
            <a:ext cx="1008112" cy="1008112"/>
          </a:xfrm>
          <a:prstGeom prst="bentConnector3">
            <a:avLst>
              <a:gd name="adj1" fmla="val 99999"/>
            </a:avLst>
          </a:prstGeom>
          <a:ln>
            <a:solidFill>
              <a:schemeClr val="tx1"/>
            </a:solidFill>
            <a:tailEnd type="triangl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740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Exchange data over channel</a:t>
            </a:r>
          </a:p>
          <a:p>
            <a:pPr lvl="1"/>
            <a:r>
              <a:rPr lang="en-US" dirty="0" smtClean="0"/>
              <a:t>Send messages</a:t>
            </a:r>
          </a:p>
          <a:p>
            <a:pPr lvl="1"/>
            <a:r>
              <a:rPr lang="en-US" dirty="0" smtClean="0"/>
              <a:t>Receive messages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84"/>
          <a:stretch/>
        </p:blipFill>
        <p:spPr>
          <a:xfrm>
            <a:off x="7467600" y="1600201"/>
            <a:ext cx="4114800" cy="44930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59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Send a message</a:t>
            </a:r>
          </a:p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Cast.CastApi.sendMessage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CAST_NAMESPACE, message)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setResultCallback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&lt;Status&gt;() 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(Status result)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(!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result.isSuccess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Log.e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(TAG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"Sending message failed");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574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Callback for receiving messages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Cast.MessageReceivedCallback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onMessageReceived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CastDevice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castDevice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String namespace, String message)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logic for handling received messages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91083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Handle disconnecting</a:t>
            </a:r>
          </a:p>
          <a:p>
            <a:pPr lvl="1"/>
            <a:r>
              <a:rPr lang="en-US" dirty="0" smtClean="0"/>
              <a:t>From route </a:t>
            </a:r>
            <a:r>
              <a:rPr lang="en-US" dirty="0" err="1" smtClean="0"/>
              <a:t>unselection</a:t>
            </a:r>
            <a:endParaRPr lang="en-US" dirty="0" smtClean="0"/>
          </a:p>
          <a:p>
            <a:pPr lvl="1"/>
            <a:r>
              <a:rPr lang="en-US" dirty="0" smtClean="0"/>
              <a:t>From connection failure</a:t>
            </a:r>
          </a:p>
          <a:p>
            <a:pPr lvl="1"/>
            <a:r>
              <a:rPr lang="en-US" dirty="0" smtClean="0"/>
              <a:t>When receiver app is stopped</a:t>
            </a:r>
          </a:p>
          <a:p>
            <a:pPr lvl="1"/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onDestroy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52" b="22699"/>
          <a:stretch/>
        </p:blipFill>
        <p:spPr>
          <a:xfrm>
            <a:off x="7467600" y="1600201"/>
            <a:ext cx="4114800" cy="38164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79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9971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void disconnect()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!=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 &amp;&amp;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mApiClient.isConnected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Stop the receiver app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Cast.CastApi.stopApplication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mSessionId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Unregister callback for receiving messages</a:t>
            </a: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Cast.CastApi.removeMessageReceivedCallbacks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CAST_NAMESPACE);</a:t>
            </a: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Disconnect the Google API Client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mApiClient.disconnect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null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60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9576" y="2896345"/>
            <a:ext cx="9158808" cy="125273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write a receiver app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279576" y="2896345"/>
            <a:ext cx="9158808" cy="1252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TODO</a:t>
            </a:r>
            <a:endParaRPr lang="en-US" b="1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33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087888" y="1600201"/>
            <a:ext cx="6494512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http://</a:t>
            </a:r>
            <a:r>
              <a:rPr lang="en-US" dirty="0" smtClean="0">
                <a:solidFill>
                  <a:schemeClr val="accent6"/>
                </a:solidFill>
              </a:rPr>
              <a:t>&lt;ip-address&gt;</a:t>
            </a:r>
            <a:r>
              <a:rPr lang="en-US" dirty="0" smtClean="0"/>
              <a:t>:9222</a:t>
            </a:r>
          </a:p>
          <a:p>
            <a:r>
              <a:rPr lang="en-US" dirty="0" smtClean="0"/>
              <a:t>Console</a:t>
            </a:r>
          </a:p>
          <a:p>
            <a:r>
              <a:rPr lang="en-US" dirty="0" smtClean="0"/>
              <a:t>DOM inspector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3932" b="7476"/>
          <a:stretch/>
        </p:blipFill>
        <p:spPr>
          <a:xfrm>
            <a:off x="1703512" y="1598803"/>
            <a:ext cx="3059741" cy="451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1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Cast?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Netflix, YouTube, Google Play Movies, Music &amp; TV</a:t>
            </a:r>
          </a:p>
          <a:p>
            <a:r>
              <a:rPr lang="en-US" dirty="0" smtClean="0"/>
              <a:t>Stream on the TV</a:t>
            </a:r>
          </a:p>
          <a:p>
            <a:r>
              <a:rPr lang="en-US" dirty="0" smtClean="0"/>
              <a:t>Control from Android, </a:t>
            </a:r>
            <a:r>
              <a:rPr lang="en-US" dirty="0" err="1" smtClean="0"/>
              <a:t>iOS</a:t>
            </a:r>
            <a:r>
              <a:rPr lang="en-US" dirty="0" smtClean="0"/>
              <a:t> or Chrome</a:t>
            </a:r>
          </a:p>
          <a:p>
            <a:endParaRPr lang="en-US" dirty="0" smtClean="0"/>
          </a:p>
          <a:p>
            <a:r>
              <a:rPr lang="en-US" i="1" dirty="0" smtClean="0"/>
              <a:t>Build your own apps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5630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Gotchas!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Ensure </a:t>
            </a:r>
            <a:r>
              <a:rPr lang="en-US" dirty="0"/>
              <a:t>your </a:t>
            </a:r>
            <a:r>
              <a:rPr lang="en-US" dirty="0" smtClean="0"/>
              <a:t>device </a:t>
            </a:r>
            <a:r>
              <a:rPr lang="en-US" dirty="0"/>
              <a:t>is ready for testing!</a:t>
            </a:r>
          </a:p>
          <a:p>
            <a:r>
              <a:rPr lang="en-US" dirty="0" smtClean="0"/>
              <a:t>Coping with the lifecycle asynchronously</a:t>
            </a:r>
          </a:p>
          <a:p>
            <a:r>
              <a:rPr lang="en-US" dirty="0" smtClean="0"/>
              <a:t>Unexpected disconnects</a:t>
            </a:r>
          </a:p>
          <a:p>
            <a:r>
              <a:rPr lang="en-US" dirty="0" smtClean="0"/>
              <a:t>Forgetting to start the </a:t>
            </a:r>
            <a:r>
              <a:rPr lang="en-US" dirty="0" err="1" smtClean="0"/>
              <a:t>MediaRouter</a:t>
            </a:r>
            <a:r>
              <a:rPr lang="en-US" dirty="0" smtClean="0"/>
              <a:t> scan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328" b="3902"/>
          <a:stretch/>
        </p:blipFill>
        <p:spPr>
          <a:xfrm>
            <a:off x="977061" y="2204864"/>
            <a:ext cx="7855243" cy="4340951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8256240" y="1196752"/>
            <a:ext cx="3059742" cy="4517836"/>
            <a:chOff x="8796898" y="1196752"/>
            <a:chExt cx="3059742" cy="4517836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</a:blip>
            <a:srcRect t="3932" b="7476"/>
            <a:stretch/>
          </p:blipFill>
          <p:spPr>
            <a:xfrm>
              <a:off x="8796899" y="1196752"/>
              <a:ext cx="3059741" cy="4517836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t="51540" b="25868"/>
            <a:stretch/>
          </p:blipFill>
          <p:spPr>
            <a:xfrm>
              <a:off x="8796898" y="3624552"/>
              <a:ext cx="3059741" cy="11521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672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smtClean="0"/>
              <a:t>Useful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docs</a:t>
            </a:r>
            <a:br>
              <a:rPr lang="en-US" dirty="0"/>
            </a:br>
            <a:r>
              <a:rPr lang="en-US" dirty="0"/>
              <a:t>https://developers.google.com/cast/</a:t>
            </a:r>
          </a:p>
          <a:p>
            <a:r>
              <a:rPr lang="en-US" dirty="0"/>
              <a:t>The samples</a:t>
            </a:r>
            <a:br>
              <a:rPr lang="en-US" dirty="0"/>
            </a:br>
            <a:r>
              <a:rPr lang="en-US" dirty="0"/>
              <a:t>https://github.com/googlecast</a:t>
            </a:r>
          </a:p>
          <a:p>
            <a:r>
              <a:rPr lang="en-US" dirty="0" smtClean="0"/>
              <a:t>The community</a:t>
            </a:r>
            <a:br>
              <a:rPr lang="en-US" dirty="0" smtClean="0"/>
            </a:br>
            <a:r>
              <a:rPr lang="en-US" dirty="0"/>
              <a:t>http://tiny.cc/castcommunity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4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Added value</a:t>
            </a:r>
            <a:endParaRPr lang="en-US" dirty="0"/>
          </a:p>
        </p:txBody>
      </p:sp>
      <p:pic>
        <p:nvPicPr>
          <p:cNvPr id="2050" name="Picture 2" descr="https://developers.google.com/cast/images/badge_onl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0987" y="2543969"/>
            <a:ext cx="401002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295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95600" y="923976"/>
            <a:ext cx="6400800" cy="1752600"/>
          </a:xfrm>
        </p:spPr>
        <p:txBody>
          <a:bodyPr>
            <a:normAutofit/>
          </a:bodyPr>
          <a:lstStyle/>
          <a:p>
            <a:r>
              <a:rPr lang="en-US" sz="3600" i="1" dirty="0"/>
              <a:t>Creating your own</a:t>
            </a:r>
          </a:p>
        </p:txBody>
      </p:sp>
      <p:pic>
        <p:nvPicPr>
          <p:cNvPr id="1026" name="Picture 2" descr="C:\Users\Paul\Documents\My Dropbox\Pixplicity\Pictures\Paul_2012-06-04-square-600p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680" y="3861049"/>
            <a:ext cx="1911697" cy="1911697"/>
          </a:xfrm>
          <a:prstGeom prst="rect">
            <a:avLst/>
          </a:prstGeom>
          <a:solidFill>
            <a:srgbClr val="FFFFFF">
              <a:shade val="85000"/>
            </a:srgbClr>
          </a:solidFill>
          <a:ln w="127000" cap="rnd">
            <a:solidFill>
              <a:srgbClr val="FFFFFF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perspectiveContrastingLeftFacing" fov="4800000">
              <a:rot lat="540000" lon="9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sp>
        <p:nvSpPr>
          <p:cNvPr id="2" name="TextBox 1"/>
          <p:cNvSpPr txBox="1"/>
          <p:nvPr/>
        </p:nvSpPr>
        <p:spPr>
          <a:xfrm>
            <a:off x="4439816" y="5117704"/>
            <a:ext cx="308374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Paul </a:t>
            </a:r>
            <a:r>
              <a:rPr 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Lammertsma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CTO,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Pixplicity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1206552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+mn-lt"/>
              </a:rPr>
              <a:t>Google Cast App</a:t>
            </a:r>
          </a:p>
        </p:txBody>
      </p:sp>
      <p:sp>
        <p:nvSpPr>
          <p:cNvPr id="3" name="TextBox 2"/>
          <p:cNvSpPr txBox="1"/>
          <p:nvPr/>
        </p:nvSpPr>
        <p:spPr>
          <a:xfrm rot="21229514">
            <a:off x="3187817" y="970653"/>
            <a:ext cx="11897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4000" dirty="0" smtClean="0">
                <a:solidFill>
                  <a:schemeClr val="accent6"/>
                </a:solidFill>
                <a:latin typeface="Mistral" panose="03090702030407020403" pitchFamily="66" charset="0"/>
              </a:rPr>
              <a:t>Enjoy</a:t>
            </a:r>
            <a:endParaRPr lang="en-US" sz="4000" dirty="0">
              <a:solidFill>
                <a:schemeClr val="accent6"/>
              </a:solidFill>
              <a:latin typeface="Mistral" panose="03090702030407020403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21229514">
            <a:off x="8526454" y="1452784"/>
            <a:ext cx="4154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6000" dirty="0" smtClean="0">
                <a:solidFill>
                  <a:schemeClr val="accent6"/>
                </a:solidFill>
                <a:latin typeface="Mistral" panose="03090702030407020403" pitchFamily="66" charset="0"/>
              </a:rPr>
              <a:t>!</a:t>
            </a:r>
            <a:endParaRPr lang="en-US" sz="6000" dirty="0">
              <a:solidFill>
                <a:schemeClr val="accent6"/>
              </a:solidFill>
              <a:latin typeface="Mistral" panose="03090702030407020403" pitchFamily="66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352" y="2604568"/>
            <a:ext cx="11665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Source code &amp; slides:</a:t>
            </a:r>
            <a:br>
              <a:rPr lang="en-US" sz="2400" dirty="0" smtClean="0"/>
            </a:br>
            <a:r>
              <a:rPr lang="en-US" sz="2400" b="1" dirty="0" smtClean="0"/>
              <a:t>http://github.com/Pixplicity/castdemo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0134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You’ll need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TV with HDMI</a:t>
            </a:r>
          </a:p>
          <a:p>
            <a:r>
              <a:rPr lang="en-US" dirty="0" err="1" smtClean="0"/>
              <a:t>WiFi</a:t>
            </a:r>
            <a:r>
              <a:rPr lang="en-US" dirty="0" smtClean="0"/>
              <a:t> with Internet connection</a:t>
            </a:r>
          </a:p>
          <a:p>
            <a:r>
              <a:rPr lang="en-US" dirty="0" smtClean="0"/>
              <a:t>USB power</a:t>
            </a:r>
          </a:p>
          <a:p>
            <a:r>
              <a:rPr lang="en-US" dirty="0" smtClean="0"/>
              <a:t>A sender device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73" t="18002" r="13503"/>
          <a:stretch/>
        </p:blipFill>
        <p:spPr>
          <a:xfrm>
            <a:off x="6672064" y="1428429"/>
            <a:ext cx="4608512" cy="452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6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Senders &amp; receivers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99456" y="1484784"/>
            <a:ext cx="5215442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156" y="1628800"/>
            <a:ext cx="2870448" cy="28704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94647" y="5013176"/>
            <a:ext cx="3387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Single-page HTML app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782958" y="5013175"/>
            <a:ext cx="60484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Android or </a:t>
            </a:r>
            <a:r>
              <a:rPr lang="en-US" sz="2400" dirty="0" err="1" smtClean="0"/>
              <a:t>iOS</a:t>
            </a:r>
            <a:r>
              <a:rPr lang="en-US" sz="2400" dirty="0" smtClean="0"/>
              <a:t> app using </a:t>
            </a:r>
            <a:r>
              <a:rPr lang="en-US" sz="2400" dirty="0" err="1" smtClean="0"/>
              <a:t>Chromecast</a:t>
            </a:r>
            <a:r>
              <a:rPr lang="en-US" sz="2400" dirty="0" smtClean="0"/>
              <a:t> SDK</a:t>
            </a:r>
          </a:p>
          <a:p>
            <a:pPr algn="ctr"/>
            <a:r>
              <a:rPr lang="en-US" sz="2400" dirty="0" smtClean="0"/>
              <a:t>Chrome using </a:t>
            </a:r>
            <a:r>
              <a:rPr lang="en-US" sz="2400" dirty="0" err="1" smtClean="0"/>
              <a:t>Chromecast</a:t>
            </a:r>
            <a:r>
              <a:rPr lang="en-US" sz="2400" dirty="0" smtClean="0"/>
              <a:t> extension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1602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Sending &amp; receiving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Communication channels</a:t>
            </a:r>
          </a:p>
          <a:p>
            <a:r>
              <a:rPr lang="en-US" dirty="0" smtClean="0"/>
              <a:t>Multiple sessions per receiver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57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6384032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 app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7824192" y="328136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Discover Cast devices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84032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Connect to Cast device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431704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or join receiver app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063552" y="3288605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&amp; receive messages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31704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Disconnect from Cast device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5807968" y="1812888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2700000">
            <a:off x="8186791" y="269873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 rot="8100000">
            <a:off x="8109665" y="43992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 rot="18900000" flipV="1">
            <a:off x="3506271" y="268673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3500000" flipV="1">
            <a:off x="3429145" y="438729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 flipH="1">
            <a:off x="5807968" y="5265204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ircular Arrow 18"/>
          <p:cNvSpPr/>
          <p:nvPr/>
        </p:nvSpPr>
        <p:spPr>
          <a:xfrm rot="5400000">
            <a:off x="3773575" y="2976765"/>
            <a:ext cx="1152128" cy="1519793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4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Discover Cast devices</a:t>
            </a:r>
          </a:p>
          <a:p>
            <a:r>
              <a:rPr lang="en-US" dirty="0" smtClean="0"/>
              <a:t>Provide Cast button in UI</a:t>
            </a:r>
          </a:p>
          <a:p>
            <a:r>
              <a:rPr lang="en-US" dirty="0" smtClean="0"/>
              <a:t>Start or join a session with a Cast device</a:t>
            </a:r>
          </a:p>
        </p:txBody>
      </p:sp>
    </p:spTree>
    <p:extLst>
      <p:ext uri="{BB962C8B-B14F-4D97-AF65-F5344CB8AC3E}">
        <p14:creationId xmlns:p14="http://schemas.microsoft.com/office/powerpoint/2010/main" val="16030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26924</TotalTime>
  <Words>1069</Words>
  <Application>Microsoft Office PowerPoint</Application>
  <PresentationFormat>Widescreen</PresentationFormat>
  <Paragraphs>291</Paragraphs>
  <Slides>43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Consolas</vt:lpstr>
      <vt:lpstr>Mistral</vt:lpstr>
      <vt:lpstr>Roboto</vt:lpstr>
      <vt:lpstr>1_Office Theme</vt:lpstr>
      <vt:lpstr>Google Cast App</vt:lpstr>
      <vt:lpstr>PowerPoint Presentation</vt:lpstr>
      <vt:lpstr>Google Cast?</vt:lpstr>
      <vt:lpstr>Google Cast?</vt:lpstr>
      <vt:lpstr>You’ll need</vt:lpstr>
      <vt:lpstr>Senders &amp; receivers</vt:lpstr>
      <vt:lpstr>Sending &amp; receiving</vt:lpstr>
      <vt:lpstr>Flow</vt:lpstr>
      <vt:lpstr>Senders</vt:lpstr>
      <vt:lpstr>Receivers</vt:lpstr>
      <vt:lpstr>Receiver types</vt:lpstr>
      <vt:lpstr>The docs</vt:lpstr>
      <vt:lpstr>The samples</vt:lpstr>
      <vt:lpstr>The community</vt:lpstr>
      <vt:lpstr>Android sender</vt:lpstr>
      <vt:lpstr>First a bit of preparation…</vt:lpstr>
      <vt:lpstr>…and more preparation…</vt:lpstr>
      <vt:lpstr>…and even more preparation…</vt:lpstr>
      <vt:lpstr>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Debugging</vt:lpstr>
      <vt:lpstr>Gotchas!</vt:lpstr>
      <vt:lpstr>Useful stuff</vt:lpstr>
      <vt:lpstr>Added value</vt:lpstr>
      <vt:lpstr>Google Cast App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development lifecycle</dc:title>
  <dc:creator>Paul</dc:creator>
  <cp:lastModifiedBy>Paul Lammertsma</cp:lastModifiedBy>
  <cp:revision>287</cp:revision>
  <dcterms:created xsi:type="dcterms:W3CDTF">2012-01-27T11:16:21Z</dcterms:created>
  <dcterms:modified xsi:type="dcterms:W3CDTF">2014-11-24T12:51:10Z</dcterms:modified>
</cp:coreProperties>
</file>

<file path=docProps/thumbnail.jpeg>
</file>